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0" r:id="rId2"/>
    <p:sldId id="299" r:id="rId3"/>
    <p:sldId id="307" r:id="rId4"/>
    <p:sldId id="308" r:id="rId5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FFFF"/>
    <a:srgbClr val="055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34" autoAdjust="0"/>
  </p:normalViewPr>
  <p:slideViewPr>
    <p:cSldViewPr snapToGrid="0">
      <p:cViewPr varScale="1">
        <p:scale>
          <a:sx n="68" d="100"/>
          <a:sy n="68" d="100"/>
        </p:scale>
        <p:origin x="9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EC584-1627-48B3-B67A-6F9BCE10B7C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B9AF9-17FB-4A61-8004-80FF76AB2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24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E5A31-DA4C-4233-817A-D7474C77017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DA55-94B9-46E4-A41A-D3159B4A9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3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27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16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90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8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6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5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5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1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9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7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8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7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6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c.europa.eu/digital-single-market/en/high-level-expert-group-impact-digital-transformation-eu-labour-marke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729759"/>
            <a:ext cx="12191999" cy="1506701"/>
          </a:xfrm>
        </p:spPr>
        <p:txBody>
          <a:bodyPr>
            <a:normAutofit/>
          </a:bodyPr>
          <a:lstStyle/>
          <a:p>
            <a:r>
              <a:rPr lang="en-US" altLang="en-US" sz="3600" b="1" dirty="0" smtClean="0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High-Level Group on the Impact of the Digital Transformation on EU </a:t>
            </a:r>
            <a:r>
              <a:rPr lang="en-US" altLang="en-US" sz="3600" b="1" dirty="0" err="1" smtClean="0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Labour</a:t>
            </a:r>
            <a:r>
              <a:rPr lang="en-US" altLang="en-US" sz="3600" b="1" dirty="0" smtClean="0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Markets</a:t>
            </a:r>
            <a:endParaRPr lang="en-GB" altLang="en-US" sz="3600" b="1" dirty="0">
              <a:solidFill>
                <a:srgbClr val="FFD62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512" y="4203446"/>
            <a:ext cx="104310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BE" altLang="en-US" sz="2800" dirty="0" smtClean="0">
                <a:solidFill>
                  <a:schemeClr val="bg1"/>
                </a:solidFill>
                <a:cs typeface="Aharoni" panose="02010803020104030203" pitchFamily="2" charset="-79"/>
              </a:rPr>
              <a:t>Andrea Glorioso</a:t>
            </a:r>
            <a:endParaRPr lang="fr-BE" altLang="en-US" sz="2800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>
              <a:lnSpc>
                <a:spcPct val="150000"/>
              </a:lnSpc>
            </a:pPr>
            <a:r>
              <a:rPr lang="fr-BE" altLang="en-US" sz="2800" dirty="0" err="1">
                <a:solidFill>
                  <a:schemeClr val="bg1"/>
                </a:solidFill>
                <a:cs typeface="Aharoni" panose="02010803020104030203" pitchFamily="2" charset="-79"/>
              </a:rPr>
              <a:t>European</a:t>
            </a:r>
            <a:r>
              <a:rPr lang="fr-BE" altLang="en-US" sz="2800" dirty="0">
                <a:solidFill>
                  <a:schemeClr val="bg1"/>
                </a:solidFill>
                <a:cs typeface="Aharoni" panose="02010803020104030203" pitchFamily="2" charset="-79"/>
              </a:rPr>
              <a:t> Commission </a:t>
            </a:r>
          </a:p>
          <a:p>
            <a:pPr>
              <a:lnSpc>
                <a:spcPct val="150000"/>
              </a:lnSpc>
            </a:pPr>
            <a:r>
              <a:rPr lang="fr-BE" altLang="en-US" sz="2800" dirty="0">
                <a:solidFill>
                  <a:schemeClr val="bg1"/>
                </a:solidFill>
                <a:cs typeface="Aharoni" panose="02010803020104030203" pitchFamily="2" charset="-79"/>
              </a:rPr>
              <a:t>DG </a:t>
            </a:r>
            <a:r>
              <a:rPr lang="fr-BE" altLang="en-US" sz="2800" dirty="0" smtClean="0">
                <a:solidFill>
                  <a:schemeClr val="bg1"/>
                </a:solidFill>
                <a:cs typeface="Aharoni" panose="02010803020104030203" pitchFamily="2" charset="-79"/>
              </a:rPr>
              <a:t>Communication Networks, Content and </a:t>
            </a:r>
            <a:r>
              <a:rPr lang="fr-BE" altLang="en-US" sz="2800" dirty="0" err="1" smtClean="0">
                <a:solidFill>
                  <a:schemeClr val="bg1"/>
                </a:solidFill>
                <a:cs typeface="Aharoni" panose="02010803020104030203" pitchFamily="2" charset="-79"/>
              </a:rPr>
              <a:t>Technology</a:t>
            </a:r>
            <a:r>
              <a:rPr lang="fr-BE" altLang="en-US" sz="2800" dirty="0" smtClean="0">
                <a:solidFill>
                  <a:schemeClr val="bg1"/>
                </a:solidFill>
                <a:cs typeface="Aharoni" panose="02010803020104030203" pitchFamily="2" charset="-79"/>
              </a:rPr>
              <a:t> (CONNECT)</a:t>
            </a:r>
            <a:endParaRPr lang="fr-BE" altLang="en-US" sz="28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673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r>
              <a:rPr lang="en-US" altLang="en-US" sz="1400" b="1" dirty="0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High-Level Group on the Impact of the Digital Transformation on EU </a:t>
            </a:r>
            <a:r>
              <a:rPr lang="en-US" altLang="en-US" sz="1400" b="1" dirty="0" err="1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Labour</a:t>
            </a:r>
            <a:r>
              <a:rPr lang="en-US" altLang="en-US" sz="1400" b="1" dirty="0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Markets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Placeholder 1"/>
          <p:cNvSpPr txBox="1">
            <a:spLocks/>
          </p:cNvSpPr>
          <p:nvPr/>
        </p:nvSpPr>
        <p:spPr>
          <a:xfrm>
            <a:off x="120290" y="214827"/>
            <a:ext cx="9220200" cy="38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98863" y="1057227"/>
            <a:ext cx="88894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F5494"/>
              </a:buClr>
            </a:pPr>
            <a:r>
              <a:rPr lang="en-US" dirty="0"/>
              <a:t>Following an open selection process, the Commission has appointed group of experts to a new High-Level Expert Group on the Impact of the Digital Transformation on EU </a:t>
            </a:r>
            <a:r>
              <a:rPr lang="en-US" dirty="0" err="1"/>
              <a:t>Labour</a:t>
            </a:r>
            <a:r>
              <a:rPr lang="en-US" dirty="0"/>
              <a:t> Markets, comprising representatives from academia, civil society, as well as </a:t>
            </a:r>
            <a:r>
              <a:rPr lang="en-US" dirty="0" smtClean="0"/>
              <a:t>industry. Acting </a:t>
            </a:r>
            <a:r>
              <a:rPr lang="en-US" dirty="0"/>
              <a:t>in a personal capacity, independently and in the public interest, the members of the </a:t>
            </a:r>
            <a:r>
              <a:rPr lang="en-US" dirty="0" smtClean="0"/>
              <a:t>HLG </a:t>
            </a:r>
            <a:r>
              <a:rPr lang="en-US" dirty="0"/>
              <a:t>shall provide advice to the Commission and, as appropriate, other parties, including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Analysis of how to shape the transformation and what framework conditions to be put in place to make it smooth and human-centric;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Identification of the potential social impacts (risks and opportunities) of </a:t>
            </a:r>
            <a:r>
              <a:rPr lang="en-US" sz="1600" dirty="0" err="1"/>
              <a:t>digitisation</a:t>
            </a:r>
            <a:r>
              <a:rPr lang="en-US" sz="1600" dirty="0"/>
              <a:t>, in particular the large-scale application of artificial intelligence, and the expected job losses and gains;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Developing responses to the impact </a:t>
            </a:r>
            <a:r>
              <a:rPr lang="en-US" sz="1600" dirty="0" err="1"/>
              <a:t>digitisation</a:t>
            </a:r>
            <a:r>
              <a:rPr lang="en-US" sz="1600" dirty="0"/>
              <a:t> has on skills requirements;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Exploring viable ways to manage </a:t>
            </a:r>
            <a:r>
              <a:rPr lang="en-US" sz="1600" dirty="0" err="1"/>
              <a:t>digitisation's</a:t>
            </a:r>
            <a:r>
              <a:rPr lang="en-US" sz="1600" dirty="0"/>
              <a:t> impact on </a:t>
            </a:r>
            <a:r>
              <a:rPr lang="en-US" sz="1600" dirty="0" err="1"/>
              <a:t>labour</a:t>
            </a:r>
            <a:r>
              <a:rPr lang="en-US" sz="1600" dirty="0"/>
              <a:t> law and working conditions;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Identifying ways to use </a:t>
            </a:r>
            <a:r>
              <a:rPr lang="en-US" sz="1600" dirty="0" err="1"/>
              <a:t>digitisation</a:t>
            </a:r>
            <a:r>
              <a:rPr lang="en-US" sz="1600" dirty="0"/>
              <a:t> (in particular artificial intelligence) to make </a:t>
            </a:r>
            <a:r>
              <a:rPr lang="en-US" sz="1600" dirty="0" err="1"/>
              <a:t>labour</a:t>
            </a:r>
            <a:r>
              <a:rPr lang="en-US" sz="1600" dirty="0"/>
              <a:t> markets more inclusive;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Assessing the impact of </a:t>
            </a:r>
            <a:r>
              <a:rPr lang="en-US" sz="1600" dirty="0" err="1"/>
              <a:t>digitisation</a:t>
            </a:r>
            <a:r>
              <a:rPr lang="en-US" sz="1600" dirty="0"/>
              <a:t> on income distribution and existing inequality and ways to respond to it;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Defining ways to adapt social security systems to ensure a high level of social protection for all forms of employment;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Evaluating mechanisms to adapt the tax and benefit system to ensure that fair contributions are paid and loopholes are avoided e.g. revision of taxation models;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Breaking down the potential effects of </a:t>
            </a:r>
            <a:r>
              <a:rPr lang="en-US" sz="1600" dirty="0" err="1"/>
              <a:t>digitisation</a:t>
            </a:r>
            <a:r>
              <a:rPr lang="en-US" sz="1600" dirty="0"/>
              <a:t> by industry and sector of the economy</a:t>
            </a:r>
            <a:r>
              <a:rPr lang="en-US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743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r>
              <a:rPr lang="en-US" altLang="en-US" sz="1400" b="1" dirty="0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High-Level Group on the Impact of the Digital Transformation on EU </a:t>
            </a:r>
            <a:r>
              <a:rPr lang="en-US" altLang="en-US" sz="1400" b="1" dirty="0" err="1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Labour</a:t>
            </a:r>
            <a:r>
              <a:rPr lang="en-US" altLang="en-US" sz="1400" b="1" dirty="0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Markets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Placeholder 1"/>
          <p:cNvSpPr txBox="1">
            <a:spLocks/>
          </p:cNvSpPr>
          <p:nvPr/>
        </p:nvSpPr>
        <p:spPr>
          <a:xfrm>
            <a:off x="120290" y="214827"/>
            <a:ext cx="9220200" cy="38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07327"/>
              </p:ext>
            </p:extLst>
          </p:nvPr>
        </p:nvGraphicFramePr>
        <p:xfrm>
          <a:off x="2032000" y="976979"/>
          <a:ext cx="8128000" cy="5019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598">
                  <a:extLst>
                    <a:ext uri="{9D8B030D-6E8A-4147-A177-3AD203B41FA5}">
                      <a16:colId xmlns:a16="http://schemas.microsoft.com/office/drawing/2014/main" val="2818432927"/>
                    </a:ext>
                  </a:extLst>
                </a:gridCol>
                <a:gridCol w="5729402">
                  <a:extLst>
                    <a:ext uri="{9D8B030D-6E8A-4147-A177-3AD203B41FA5}">
                      <a16:colId xmlns:a16="http://schemas.microsoft.com/office/drawing/2014/main" val="38279904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Maarten Goos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Professor of Economics and Institutions at the Faculty of Law, Economics and Governance at Utrecht University, Chair of the HLG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49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Morten Binder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CEO, HK Unemployment Insurance Fund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24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Katarina </a:t>
                      </a:r>
                      <a:r>
                        <a:rPr lang="en-US" sz="1400" dirty="0" err="1" smtClean="0"/>
                        <a:t>Ćurković</a:t>
                      </a:r>
                      <a:r>
                        <a:rPr lang="en-US" sz="140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Head of Career guidance and counselling Division, Croatian Employment Service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104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Solveigh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Hieronimus</a:t>
                      </a:r>
                      <a:r>
                        <a:rPr lang="en-US" sz="140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Partner, McKinsey &amp; Companies, co-leads McKinsey’s Centre for Government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79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Vassil Kirov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Associate Professor in the Institute for the Study of Societies and Knowledge, Bulgarian Academy of Sciences and Associate Researcher of the European Trade Union Institute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613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Vili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Lehdonvirta</a:t>
                      </a:r>
                      <a:r>
                        <a:rPr lang="en-US" sz="140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Associate Professor and Senior Research Fellow at the Oxford Internet Institute, University of Oxford, a Faculty Fellow of the Alan Turing Institute, and Hugh Price Fellow of Jesus College, Oxford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695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Karl McFaul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CEO, The Modern Group, Co-Founder of the Future Navigators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121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Maria Savona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Professor of Innovation and Evolutionary Economics at SPRU Science and Technology, Policy Research University of Sussex UK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390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Gary Shaughnessy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CEO Europe, Middle East &amp; Africa, Zurich Insurance Company Ltd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123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Lucia Velasco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Advisor, Office of the Prime Minister of Spain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105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3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r>
              <a:rPr lang="en-US" altLang="en-US" sz="1400" b="1" dirty="0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High-Level Group on the Impact of the Digital Transformation on EU </a:t>
            </a:r>
            <a:r>
              <a:rPr lang="en-US" altLang="en-US" sz="1400" b="1" dirty="0" err="1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Labour</a:t>
            </a:r>
            <a:r>
              <a:rPr lang="en-US" altLang="en-US" sz="1400" b="1" dirty="0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Markets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Placeholder 1"/>
          <p:cNvSpPr txBox="1">
            <a:spLocks/>
          </p:cNvSpPr>
          <p:nvPr/>
        </p:nvSpPr>
        <p:spPr>
          <a:xfrm>
            <a:off x="120290" y="214827"/>
            <a:ext cx="9220200" cy="38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30837" y="1057227"/>
            <a:ext cx="875750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F5494"/>
              </a:buClr>
            </a:pPr>
            <a:r>
              <a:rPr lang="en-US" dirty="0" smtClean="0"/>
              <a:t>		1</a:t>
            </a:r>
            <a:r>
              <a:rPr lang="en-US" baseline="30000" dirty="0" smtClean="0"/>
              <a:t>st</a:t>
            </a:r>
            <a:r>
              <a:rPr lang="en-US" dirty="0" smtClean="0"/>
              <a:t> meeting: 	18 September 2018</a:t>
            </a:r>
          </a:p>
          <a:p>
            <a:pPr algn="just">
              <a:lnSpc>
                <a:spcPct val="150000"/>
              </a:lnSpc>
              <a:buClr>
                <a:srgbClr val="0F5494"/>
              </a:buClr>
            </a:pPr>
            <a:r>
              <a:rPr lang="en-US" dirty="0" smtClean="0"/>
              <a:t>		2</a:t>
            </a:r>
            <a:r>
              <a:rPr lang="en-US" baseline="30000" dirty="0" smtClean="0"/>
              <a:t>nd</a:t>
            </a:r>
            <a:r>
              <a:rPr lang="en-US" dirty="0" smtClean="0"/>
              <a:t> meeting: 	10 October 2018</a:t>
            </a:r>
          </a:p>
          <a:p>
            <a:pPr algn="just">
              <a:lnSpc>
                <a:spcPct val="150000"/>
              </a:lnSpc>
              <a:buClr>
                <a:srgbClr val="0F5494"/>
              </a:buClr>
            </a:pPr>
            <a:r>
              <a:rPr lang="en-US" dirty="0" smtClean="0"/>
              <a:t>		3</a:t>
            </a:r>
            <a:r>
              <a:rPr lang="en-US" baseline="30000" dirty="0" smtClean="0"/>
              <a:t>rd</a:t>
            </a:r>
            <a:r>
              <a:rPr lang="en-US" dirty="0" smtClean="0"/>
              <a:t> meeting: 	16 November 2018</a:t>
            </a:r>
          </a:p>
          <a:p>
            <a:pPr algn="just">
              <a:lnSpc>
                <a:spcPct val="150000"/>
              </a:lnSpc>
              <a:buClr>
                <a:srgbClr val="0F5494"/>
              </a:buClr>
            </a:pPr>
            <a:r>
              <a:rPr lang="en-US" dirty="0" smtClean="0"/>
              <a:t>		4</a:t>
            </a:r>
            <a:r>
              <a:rPr lang="en-US" baseline="30000" dirty="0" smtClean="0"/>
              <a:t>th</a:t>
            </a:r>
            <a:r>
              <a:rPr lang="en-US" dirty="0" smtClean="0"/>
              <a:t> meeting:	11 January 2019</a:t>
            </a:r>
          </a:p>
          <a:p>
            <a:pPr algn="just">
              <a:lnSpc>
                <a:spcPct val="150000"/>
              </a:lnSpc>
              <a:buClr>
                <a:srgbClr val="0F5494"/>
              </a:buClr>
            </a:pPr>
            <a:r>
              <a:rPr lang="en-US" dirty="0" smtClean="0"/>
              <a:t>		5</a:t>
            </a:r>
            <a:r>
              <a:rPr lang="en-US" baseline="30000" dirty="0" smtClean="0"/>
              <a:t>th</a:t>
            </a:r>
            <a:r>
              <a:rPr lang="en-US" dirty="0" smtClean="0"/>
              <a:t> meeting:	8 February 2019</a:t>
            </a:r>
          </a:p>
          <a:p>
            <a:pPr algn="just">
              <a:lnSpc>
                <a:spcPct val="150000"/>
              </a:lnSpc>
              <a:buClr>
                <a:srgbClr val="0F5494"/>
              </a:buClr>
            </a:pPr>
            <a:r>
              <a:rPr lang="en-US" dirty="0" smtClean="0"/>
              <a:t>		</a:t>
            </a:r>
          </a:p>
          <a:p>
            <a:pPr algn="just">
              <a:lnSpc>
                <a:spcPct val="150000"/>
              </a:lnSpc>
              <a:buClr>
                <a:srgbClr val="0F5494"/>
              </a:buClr>
            </a:pPr>
            <a:r>
              <a:rPr lang="en-US" dirty="0"/>
              <a:t>	</a:t>
            </a:r>
            <a:r>
              <a:rPr lang="en-US" dirty="0" smtClean="0"/>
              <a:t>	Final report:	End of February 2019</a:t>
            </a:r>
          </a:p>
          <a:p>
            <a:pPr algn="just">
              <a:lnSpc>
                <a:spcPct val="150000"/>
              </a:lnSpc>
              <a:buClr>
                <a:srgbClr val="0F5494"/>
              </a:buClr>
            </a:pPr>
            <a:endParaRPr lang="en-US" dirty="0"/>
          </a:p>
          <a:p>
            <a:pPr algn="ctr">
              <a:lnSpc>
                <a:spcPct val="150000"/>
              </a:lnSpc>
              <a:buClr>
                <a:srgbClr val="0F5494"/>
              </a:buClr>
            </a:pPr>
            <a:r>
              <a:rPr lang="en-US" dirty="0"/>
              <a:t>Further information: </a:t>
            </a:r>
            <a:endParaRPr lang="en-US" dirty="0" smtClean="0"/>
          </a:p>
          <a:p>
            <a:pPr algn="ctr">
              <a:lnSpc>
                <a:spcPct val="150000"/>
              </a:lnSpc>
              <a:buClr>
                <a:srgbClr val="0F5494"/>
              </a:buClr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ec.europa.eu/digital-single-market/en/high-level-expert-group-impact-digital-transformation-eu-labour-markets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908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506</Words>
  <Application>Microsoft Office PowerPoint</Application>
  <PresentationFormat>Widescreen</PresentationFormat>
  <Paragraphs>52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Verdana</vt:lpstr>
      <vt:lpstr>Office Theme</vt:lpstr>
      <vt:lpstr>High-Level Group on the Impact of the Digital Transformation on EU Labour Markets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Chathura Lakmal</dc:creator>
  <cp:lastModifiedBy>DERVISHAJ Jola (CNECT-EXT)</cp:lastModifiedBy>
  <cp:revision>234</cp:revision>
  <cp:lastPrinted>2018-02-20T14:53:01Z</cp:lastPrinted>
  <dcterms:created xsi:type="dcterms:W3CDTF">2017-07-08T17:15:15Z</dcterms:created>
  <dcterms:modified xsi:type="dcterms:W3CDTF">2018-11-12T13:34:21Z</dcterms:modified>
</cp:coreProperties>
</file>